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70" r:id="rId4"/>
    <p:sldId id="257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66" r:id="rId14"/>
    <p:sldId id="260" r:id="rId15"/>
    <p:sldId id="261" r:id="rId16"/>
    <p:sldId id="259" r:id="rId17"/>
    <p:sldId id="262" r:id="rId18"/>
    <p:sldId id="269" r:id="rId19"/>
    <p:sldId id="27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3A60A-5D93-4412-A2AD-9D27B06363BB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4950C54-893E-462B-9F3F-5E738C12A5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3A60A-5D93-4412-A2AD-9D27B06363BB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0C54-893E-462B-9F3F-5E738C12A5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3A60A-5D93-4412-A2AD-9D27B06363BB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0C54-893E-462B-9F3F-5E738C12A5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3A60A-5D93-4412-A2AD-9D27B06363BB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4950C54-893E-462B-9F3F-5E738C12A5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3A60A-5D93-4412-A2AD-9D27B06363BB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0C54-893E-462B-9F3F-5E738C12A57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3A60A-5D93-4412-A2AD-9D27B06363BB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0C54-893E-462B-9F3F-5E738C12A5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3A60A-5D93-4412-A2AD-9D27B06363BB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4950C54-893E-462B-9F3F-5E738C12A57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3A60A-5D93-4412-A2AD-9D27B06363BB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0C54-893E-462B-9F3F-5E738C12A5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3A60A-5D93-4412-A2AD-9D27B06363BB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0C54-893E-462B-9F3F-5E738C12A5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3A60A-5D93-4412-A2AD-9D27B06363BB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0C54-893E-462B-9F3F-5E738C12A5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3A60A-5D93-4412-A2AD-9D27B06363BB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0C54-893E-462B-9F3F-5E738C12A57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973A60A-5D93-4412-A2AD-9D27B06363BB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4950C54-893E-462B-9F3F-5E738C12A57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484784"/>
            <a:ext cx="8458200" cy="23762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effectLst/>
              </a:rPr>
              <a:t>Расстройства аутистического спектра у дошкольников:</a:t>
            </a:r>
            <a:br>
              <a:rPr lang="ru-RU" dirty="0" smtClean="0">
                <a:effectLst/>
              </a:rPr>
            </a:br>
            <a:r>
              <a:rPr lang="ru-RU" dirty="0" err="1" smtClean="0">
                <a:effectLst/>
              </a:rPr>
              <a:t>МедицинскиЙ</a:t>
            </a:r>
            <a:r>
              <a:rPr lang="ru-RU" dirty="0" smtClean="0">
                <a:effectLst/>
              </a:rPr>
              <a:t> И ПЕДАГОГИЧЕСКИЙ АСПЕКТЫ.</a:t>
            </a:r>
            <a:endParaRPr lang="ru-RU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920" y="4365104"/>
            <a:ext cx="8458200" cy="914400"/>
          </a:xfrm>
        </p:spPr>
        <p:txBody>
          <a:bodyPr/>
          <a:lstStyle/>
          <a:p>
            <a:pPr algn="ctr"/>
            <a:r>
              <a:rPr lang="ru-RU" dirty="0" smtClean="0"/>
              <a:t>Терехина Тамара Вениаминовна, к. мед. </a:t>
            </a:r>
            <a:r>
              <a:rPr lang="ru-RU" dirty="0"/>
              <a:t>н</a:t>
            </a:r>
            <a:r>
              <a:rPr lang="ru-RU" dirty="0" smtClean="0"/>
              <a:t>., врач-психиатр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67744" y="404664"/>
            <a:ext cx="51125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МБОУ ЦДК «Детство» г. Краснодара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3808" y="6381328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Краснодар, 2015</a:t>
            </a:r>
            <a:endParaRPr lang="ru-RU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67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/>
          <a:lstStyle/>
          <a:p>
            <a:pPr algn="ctr"/>
            <a:r>
              <a:rPr lang="ru-RU" dirty="0">
                <a:effectLst/>
              </a:rPr>
              <a:t>Вариант </a:t>
            </a:r>
            <a:r>
              <a:rPr lang="ru-RU" dirty="0" err="1" smtClean="0">
                <a:effectLst/>
              </a:rPr>
              <a:t>Аспергера</a:t>
            </a:r>
            <a:endParaRPr lang="ru-RU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54006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 smtClean="0"/>
              <a:t>Признаки </a:t>
            </a:r>
            <a:r>
              <a:rPr lang="ru-RU" b="1" dirty="0"/>
              <a:t>РДА </a:t>
            </a:r>
            <a:r>
              <a:rPr lang="ru-RU" b="1" dirty="0" smtClean="0"/>
              <a:t>появляются после </a:t>
            </a:r>
            <a:r>
              <a:rPr lang="ru-RU" b="1" dirty="0"/>
              <a:t>2-3 лет: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dirty="0"/>
              <a:t>задержка навыков ходьбы;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dirty="0"/>
              <a:t>возникает только у мальчиков;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dirty="0"/>
              <a:t>характеризуется нарушениями социального взаимодействия и наличием ограниченного круга интересов и активности;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dirty="0"/>
              <a:t>отсутствие клинически значимой общей задержки экспрессивной или рецептивной речи при уровне интеллектуального и когнитивного развития от среднего до выше среднего.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7416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Органический (</a:t>
            </a:r>
            <a:r>
              <a:rPr lang="ru-RU" dirty="0" smtClean="0">
                <a:effectLst/>
              </a:rPr>
              <a:t>соматогенный) </a:t>
            </a:r>
            <a:r>
              <a:rPr lang="ru-RU" dirty="0">
                <a:effectLst/>
              </a:rPr>
              <a:t>аутизм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547260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связывают </a:t>
            </a:r>
            <a:r>
              <a:rPr lang="ru-RU" dirty="0"/>
              <a:t>с последствиями раннего органического поражения головного </a:t>
            </a:r>
            <a:r>
              <a:rPr lang="ru-RU" dirty="0" smtClean="0"/>
              <a:t>мозга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Он </a:t>
            </a:r>
            <a:r>
              <a:rPr lang="ru-RU" dirty="0"/>
              <a:t>проявляется симптомами </a:t>
            </a:r>
            <a:r>
              <a:rPr lang="ru-RU" dirty="0" err="1"/>
              <a:t>психоорганического</a:t>
            </a:r>
            <a:r>
              <a:rPr lang="ru-RU" dirty="0"/>
              <a:t> синдрома: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dirty="0"/>
              <a:t>психическая инертность;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dirty="0"/>
              <a:t>невысокий уровень памяти; 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dirty="0"/>
              <a:t>моторная недостаточность;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dirty="0"/>
              <a:t>отмечается рассеянная неврологическая симптоматика;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dirty="0"/>
              <a:t>признаки гидроцефалии;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dirty="0"/>
              <a:t>изменения на ЭЭГ.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65572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/>
          <a:lstStyle/>
          <a:p>
            <a:pPr algn="ctr"/>
            <a:r>
              <a:rPr lang="ru-RU" dirty="0">
                <a:effectLst/>
              </a:rPr>
              <a:t>Психогенный аутизм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566124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по </a:t>
            </a:r>
            <a:r>
              <a:rPr lang="ru-RU" dirty="0"/>
              <a:t>данным западных психиатров возникает преимущественно у детей раннего возраста </a:t>
            </a:r>
            <a:endParaRPr lang="ru-RU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(</a:t>
            </a:r>
            <a:r>
              <a:rPr lang="ru-RU" dirty="0"/>
              <a:t>до 3-4 лет) в связи с </a:t>
            </a:r>
            <a:r>
              <a:rPr lang="ru-RU" b="1" dirty="0"/>
              <a:t>воспитанием в условиях эмоциональной депривации </a:t>
            </a:r>
            <a:r>
              <a:rPr lang="ru-RU" dirty="0"/>
              <a:t>(длительное отсутствие материнской ласки, неправильное воспитание в интернате</a:t>
            </a:r>
            <a:r>
              <a:rPr lang="ru-RU" dirty="0" smtClean="0"/>
              <a:t>)</a:t>
            </a:r>
          </a:p>
          <a:p>
            <a:pPr marL="0" indent="0" algn="ctr">
              <a:buNone/>
            </a:pPr>
            <a:r>
              <a:rPr lang="ru-RU" b="1" dirty="0"/>
              <a:t>Х</a:t>
            </a:r>
            <a:r>
              <a:rPr lang="ru-RU" b="1" dirty="0" smtClean="0"/>
              <a:t>арактеризуется</a:t>
            </a:r>
            <a:r>
              <a:rPr lang="ru-RU" b="1" dirty="0"/>
              <a:t>: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dirty="0"/>
              <a:t>нарушением контакта с окружающими;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dirty="0"/>
              <a:t>эмоциональной индифферентностью;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dirty="0"/>
              <a:t>пассивностью;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dirty="0"/>
              <a:t>безучастностью;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dirty="0"/>
              <a:t>отсутствием дифференцированных эмоций;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dirty="0"/>
              <a:t>задержкой речевого развития и </a:t>
            </a:r>
            <a:r>
              <a:rPr lang="ru-RU" dirty="0" smtClean="0"/>
              <a:t>психомоторики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62818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6009" y="548680"/>
            <a:ext cx="9144000" cy="1178768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effectLst/>
                <a:latin typeface="Arial" pitchFamily="34" charset="0"/>
                <a:cs typeface="Arial" pitchFamily="34" charset="0"/>
              </a:rPr>
              <a:t>Клинико-психологическая классификация </a:t>
            </a:r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effectLst/>
                <a:latin typeface="Arial" pitchFamily="34" charset="0"/>
                <a:cs typeface="Arial" pitchFamily="34" charset="0"/>
              </a:rPr>
              <a:t>(по характеру и степени нарушений взаимодействия</a:t>
            </a:r>
            <a:br>
              <a:rPr lang="ru-RU" sz="2000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effectLst/>
                <a:latin typeface="Arial" pitchFamily="34" charset="0"/>
                <a:cs typeface="Arial" pitchFamily="34" charset="0"/>
              </a:rPr>
              <a:t> с внешней средой и типу самого аутизма) </a:t>
            </a:r>
            <a:br>
              <a:rPr lang="ru-RU" sz="2000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effectLst/>
                <a:latin typeface="Arial" pitchFamily="34" charset="0"/>
                <a:cs typeface="Arial" pitchFamily="34" charset="0"/>
              </a:rPr>
              <a:t>(по Никольской </a:t>
            </a:r>
            <a:r>
              <a:rPr lang="ru-RU" sz="2000" dirty="0">
                <a:effectLst/>
                <a:latin typeface="Arial" pitchFamily="34" charset="0"/>
                <a:cs typeface="Arial" pitchFamily="34" charset="0"/>
              </a:rPr>
              <a:t>О.С</a:t>
            </a:r>
            <a:r>
              <a:rPr lang="ru-RU" sz="2000" dirty="0" smtClean="0">
                <a:effectLst/>
                <a:latin typeface="Arial" pitchFamily="34" charset="0"/>
                <a:cs typeface="Arial" pitchFamily="34" charset="0"/>
              </a:rPr>
              <a:t>.)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179512" y="2060848"/>
            <a:ext cx="8686800" cy="4525963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None/>
            </a:pPr>
            <a:r>
              <a:rPr lang="ru-RU" dirty="0" smtClean="0"/>
              <a:t>1) полная отрешенность от происходящего;</a:t>
            </a:r>
          </a:p>
          <a:p>
            <a:pPr marL="0" indent="0" eaLnBrk="1" hangingPunct="1">
              <a:buNone/>
            </a:pPr>
            <a:endParaRPr lang="ru-RU" dirty="0" smtClean="0"/>
          </a:p>
          <a:p>
            <a:pPr marL="0" indent="0" eaLnBrk="1" hangingPunct="1">
              <a:buNone/>
            </a:pPr>
            <a:r>
              <a:rPr lang="ru-RU" dirty="0" smtClean="0"/>
              <a:t>2) активное отвержение; </a:t>
            </a:r>
          </a:p>
          <a:p>
            <a:pPr marL="0" indent="0" eaLnBrk="1" hangingPunct="1">
              <a:buNone/>
            </a:pPr>
            <a:endParaRPr lang="ru-RU" dirty="0" smtClean="0"/>
          </a:p>
          <a:p>
            <a:pPr marL="0" indent="0" eaLnBrk="1" hangingPunct="1">
              <a:buNone/>
            </a:pPr>
            <a:r>
              <a:rPr lang="ru-RU" dirty="0" smtClean="0"/>
              <a:t>3) захваченность аутистическими интересами;</a:t>
            </a:r>
          </a:p>
          <a:p>
            <a:pPr marL="0" indent="0" eaLnBrk="1" hangingPunct="1">
              <a:buNone/>
            </a:pPr>
            <a:r>
              <a:rPr lang="ru-RU" dirty="0" smtClean="0"/>
              <a:t> </a:t>
            </a:r>
          </a:p>
          <a:p>
            <a:pPr marL="0" indent="0" eaLnBrk="1" hangingPunct="1">
              <a:buNone/>
            </a:pPr>
            <a:r>
              <a:rPr lang="ru-RU" dirty="0" smtClean="0"/>
              <a:t>4) чрезвычайная трудность организации общения и взаимодействия. </a:t>
            </a:r>
          </a:p>
        </p:txBody>
      </p:sp>
    </p:spTree>
    <p:extLst>
      <p:ext uri="{BB962C8B-B14F-4D97-AF65-F5344CB8AC3E}">
        <p14:creationId xmlns:p14="http://schemas.microsoft.com/office/powerpoint/2010/main" val="38650871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0"/>
            <a:ext cx="8507413" cy="6857999"/>
          </a:xfrm>
        </p:spPr>
        <p:txBody>
          <a:bodyPr>
            <a:normAutofit fontScale="55000" lnSpcReduction="20000"/>
          </a:bodyPr>
          <a:lstStyle/>
          <a:p>
            <a:pPr algn="ctr">
              <a:spcBef>
                <a:spcPct val="0"/>
              </a:spcBef>
              <a:buFontTx/>
              <a:buNone/>
            </a:pPr>
            <a:endParaRPr lang="ru-RU" sz="2300" dirty="0" smtClean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sz="4500" dirty="0" smtClean="0">
                <a:latin typeface="Arial" pitchFamily="34" charset="0"/>
                <a:cs typeface="Arial" pitchFamily="34" charset="0"/>
              </a:rPr>
              <a:t>Дети </a:t>
            </a:r>
            <a:r>
              <a:rPr lang="en-US" sz="4500" dirty="0">
                <a:latin typeface="Arial" pitchFamily="34" charset="0"/>
                <a:cs typeface="Arial" pitchFamily="34" charset="0"/>
              </a:rPr>
              <a:t>I </a:t>
            </a:r>
            <a:r>
              <a:rPr lang="ru-RU" sz="4500" dirty="0">
                <a:latin typeface="Arial" pitchFamily="34" charset="0"/>
                <a:cs typeface="Arial" pitchFamily="34" charset="0"/>
              </a:rPr>
              <a:t>группы с аутистической </a:t>
            </a:r>
            <a:r>
              <a:rPr lang="ru-RU" sz="4500" dirty="0" smtClean="0">
                <a:latin typeface="Arial" pitchFamily="34" charset="0"/>
                <a:cs typeface="Arial" pitchFamily="34" charset="0"/>
              </a:rPr>
              <a:t>отрешенностью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sz="4500" dirty="0" smtClean="0">
                <a:latin typeface="Arial" pitchFamily="34" charset="0"/>
                <a:cs typeface="Arial" pitchFamily="34" charset="0"/>
              </a:rPr>
              <a:t>от </a:t>
            </a:r>
            <a:r>
              <a:rPr lang="ru-RU" sz="4500" dirty="0">
                <a:latin typeface="Arial" pitchFamily="34" charset="0"/>
                <a:cs typeface="Arial" pitchFamily="34" charset="0"/>
              </a:rPr>
              <a:t>окружающего 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sz="2800" dirty="0" smtClean="0"/>
          </a:p>
          <a:p>
            <a:pPr algn="ctr">
              <a:spcBef>
                <a:spcPct val="0"/>
              </a:spcBef>
              <a:buFontTx/>
              <a:buNone/>
            </a:pPr>
            <a:endParaRPr lang="ru-RU" sz="3600" dirty="0" smtClean="0"/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sz="4400" dirty="0" smtClean="0"/>
              <a:t>Характеризуются </a:t>
            </a:r>
            <a:r>
              <a:rPr lang="ru-RU" sz="4400" dirty="0"/>
              <a:t>наиболее глубокой </a:t>
            </a:r>
            <a:r>
              <a:rPr lang="ru-RU" sz="4400" dirty="0" smtClean="0"/>
              <a:t>аффективной патологией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ru-RU" sz="4400" dirty="0"/>
          </a:p>
          <a:p>
            <a:pPr lvl="1">
              <a:spcBef>
                <a:spcPct val="0"/>
              </a:spcBef>
              <a:buFont typeface="Wingdings" pitchFamily="2" charset="2"/>
              <a:buChar char="q"/>
            </a:pPr>
            <a:r>
              <a:rPr lang="ru-RU" sz="4400" dirty="0"/>
              <a:t>поведение носит полевой характер (постоянная миграция от одного предмета к другому</a:t>
            </a:r>
            <a:r>
              <a:rPr lang="ru-RU" sz="4400" dirty="0" smtClean="0"/>
              <a:t>)</a:t>
            </a:r>
            <a:endParaRPr lang="ru-RU" sz="4400" dirty="0"/>
          </a:p>
          <a:p>
            <a:pPr lvl="1">
              <a:spcBef>
                <a:spcPct val="0"/>
              </a:spcBef>
              <a:buFont typeface="Wingdings" pitchFamily="2" charset="2"/>
              <a:buChar char="q"/>
            </a:pPr>
            <a:r>
              <a:rPr lang="ru-RU" sz="4400" dirty="0" smtClean="0"/>
              <a:t>дети </a:t>
            </a:r>
            <a:r>
              <a:rPr lang="ru-RU" sz="4400" dirty="0" err="1"/>
              <a:t>мутичны</a:t>
            </a:r>
            <a:r>
              <a:rPr lang="ru-RU" sz="4400" dirty="0"/>
              <a:t>, не владеют не только формами контакта, но и не имеют потребности в </a:t>
            </a:r>
            <a:r>
              <a:rPr lang="ru-RU" sz="4400" dirty="0" smtClean="0"/>
              <a:t>нем</a:t>
            </a:r>
            <a:endParaRPr lang="ru-RU" sz="4400" dirty="0"/>
          </a:p>
          <a:p>
            <a:pPr lvl="1">
              <a:spcBef>
                <a:spcPct val="0"/>
              </a:spcBef>
              <a:buFont typeface="Wingdings" pitchFamily="2" charset="2"/>
              <a:buChar char="q"/>
            </a:pPr>
            <a:r>
              <a:rPr lang="ru-RU" sz="4400" dirty="0"/>
              <a:t>не овладевают навыками социального </a:t>
            </a:r>
            <a:r>
              <a:rPr lang="ru-RU" sz="4400" dirty="0" smtClean="0"/>
              <a:t>поведения, нет активных </a:t>
            </a:r>
            <a:r>
              <a:rPr lang="ru-RU" sz="4400" dirty="0"/>
              <a:t>форм аффективной защиты от окружающего, стереотипных действий, заглушающих неприятные впечатления извне</a:t>
            </a:r>
          </a:p>
          <a:p>
            <a:pPr lvl="1">
              <a:spcBef>
                <a:spcPct val="0"/>
              </a:spcBef>
              <a:buFont typeface="Wingdings" pitchFamily="2" charset="2"/>
              <a:buChar char="q"/>
            </a:pPr>
            <a:r>
              <a:rPr lang="ru-RU" sz="4400" dirty="0"/>
              <a:t>почти или совсем не владеют навыками </a:t>
            </a:r>
            <a:r>
              <a:rPr lang="ru-RU" sz="4400" dirty="0" smtClean="0"/>
              <a:t>самообслуживания</a:t>
            </a:r>
            <a:endParaRPr lang="ru-RU" sz="4400" dirty="0"/>
          </a:p>
          <a:p>
            <a:pPr lvl="1">
              <a:spcBef>
                <a:spcPct val="0"/>
              </a:spcBef>
              <a:buFont typeface="Wingdings" pitchFamily="2" charset="2"/>
              <a:buChar char="q"/>
            </a:pPr>
            <a:r>
              <a:rPr lang="ru-RU" sz="4400" dirty="0"/>
              <a:t>наихудший прогноз развития </a:t>
            </a:r>
          </a:p>
          <a:p>
            <a:pPr lvl="1" algn="ctr">
              <a:spcBef>
                <a:spcPct val="0"/>
              </a:spcBef>
              <a:buFont typeface="Wingdings" pitchFamily="2" charset="2"/>
              <a:buChar char="ь"/>
            </a:pPr>
            <a:endParaRPr lang="ru-RU" sz="4400" dirty="0"/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sz="4400" dirty="0" smtClean="0"/>
              <a:t>В </a:t>
            </a:r>
            <a:r>
              <a:rPr lang="ru-RU" sz="4400" dirty="0"/>
              <a:t>условиях интенсивной психолого-педагогической коррекции элементарные навыки самообслуживания; они могут освоить письмо, элементарный счет и даже чтение про себя,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sz="4400" dirty="0"/>
              <a:t>но их социальная адаптация затруднена даже в домашних условиях</a:t>
            </a:r>
            <a:r>
              <a:rPr lang="ru-RU" sz="3800" dirty="0"/>
              <a:t>.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3273628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116632"/>
            <a:ext cx="8229600" cy="655272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Дети </a:t>
            </a:r>
            <a:r>
              <a:rPr lang="en-US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II </a:t>
            </a:r>
            <a:r>
              <a:rPr lang="ru-RU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группы с аутистическим отвержением окружающего 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ru-RU" sz="28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     Характеризуются возможностью активной борьбы с тревогой и многочисленными страхами за счет </a:t>
            </a:r>
            <a:r>
              <a:rPr lang="ru-RU" sz="2400" dirty="0" err="1" smtClean="0">
                <a:solidFill>
                  <a:schemeClr val="tx2"/>
                </a:solidFill>
              </a:rPr>
              <a:t>аутостимуляции</a:t>
            </a:r>
            <a:r>
              <a:rPr lang="ru-RU" sz="2400" dirty="0" smtClean="0">
                <a:solidFill>
                  <a:schemeClr val="tx2"/>
                </a:solidFill>
              </a:rPr>
              <a:t> положительных ощущений 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ru-RU" sz="2400" dirty="0" smtClean="0">
              <a:solidFill>
                <a:schemeClr val="tx2"/>
              </a:solidFill>
            </a:endParaRPr>
          </a:p>
          <a:p>
            <a:pPr lvl="1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q"/>
            </a:pPr>
            <a:r>
              <a:rPr lang="ru-RU" sz="2400" dirty="0">
                <a:solidFill>
                  <a:schemeClr val="tx2"/>
                </a:solidFill>
              </a:rPr>
              <a:t>в</a:t>
            </a:r>
            <a:r>
              <a:rPr lang="ru-RU" sz="2400" dirty="0" smtClean="0">
                <a:solidFill>
                  <a:schemeClr val="tx2"/>
                </a:solidFill>
              </a:rPr>
              <a:t> поведении характерны манерность, стереотипность, импульсивность многочисленных движений, причудливые гримасы и позы, походка, особые интонации речи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tx2"/>
                </a:solidFill>
              </a:rPr>
              <a:t>односложные речевые штампы-команды; малодоступны контакту, отвечают односложно или молчат, иногда что-то шепчут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tx2"/>
                </a:solidFill>
              </a:rPr>
              <a:t>предельно тесная «симбиотическая» связь с матерью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ru-RU" sz="2400" dirty="0" smtClean="0">
              <a:solidFill>
                <a:schemeClr val="tx2"/>
              </a:solidFill>
            </a:endParaRPr>
          </a:p>
          <a:p>
            <a:pPr marL="0" indent="0"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При адекватной длительной коррекции могут освоить навыки самообслуживания и элементарного обучения</a:t>
            </a:r>
          </a:p>
          <a:p>
            <a:pPr>
              <a:lnSpc>
                <a:spcPct val="90000"/>
              </a:lnSpc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844275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25470" y="116632"/>
            <a:ext cx="8739017" cy="6552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Дети </a:t>
            </a:r>
            <a:r>
              <a:rPr lang="en-US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III </a:t>
            </a:r>
            <a:r>
              <a:rPr lang="ru-RU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группы с аутистическим замещением окружающего</a:t>
            </a:r>
            <a:r>
              <a:rPr lang="ru-RU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sz="2400" dirty="0" smtClean="0">
              <a:solidFill>
                <a:schemeClr val="tx2"/>
              </a:solidFill>
            </a:endParaRPr>
          </a:p>
          <a:p>
            <a:pPr marL="0" indent="0" algn="ctr">
              <a:spcBef>
                <a:spcPct val="0"/>
              </a:spcBef>
              <a:buFontTx/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Характеризуются большей произвольностью в противостоянии своей аффективной патологии, прежде всего страхам.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sz="2400" dirty="0" smtClean="0">
              <a:solidFill>
                <a:schemeClr val="tx2"/>
              </a:solidFill>
            </a:endParaRPr>
          </a:p>
          <a:p>
            <a:pPr lvl="1">
              <a:spcBef>
                <a:spcPct val="0"/>
              </a:spcBef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tx2"/>
                </a:solidFill>
              </a:rPr>
              <a:t>имеют более сложные формы аффективной защиты, проявляющиеся в формировании патологических влечений, компенсаторных фантазиях </a:t>
            </a:r>
          </a:p>
          <a:p>
            <a:pPr lvl="1">
              <a:spcBef>
                <a:spcPct val="0"/>
              </a:spcBef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tx2"/>
                </a:solidFill>
              </a:rPr>
              <a:t>развернутая речь</a:t>
            </a:r>
          </a:p>
          <a:p>
            <a:pPr lvl="1">
              <a:spcBef>
                <a:spcPct val="0"/>
              </a:spcBef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tx2"/>
                </a:solidFill>
              </a:rPr>
              <a:t>более высокий уровень когнитивного развития. </a:t>
            </a:r>
          </a:p>
          <a:p>
            <a:pPr lvl="1">
              <a:spcBef>
                <a:spcPct val="0"/>
              </a:spcBef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tx2"/>
                </a:solidFill>
              </a:rPr>
              <a:t>менее аффективно зависимы от матери</a:t>
            </a:r>
          </a:p>
          <a:p>
            <a:pPr marL="457200" lvl="1" indent="0" algn="ctr">
              <a:spcBef>
                <a:spcPct val="0"/>
              </a:spcBef>
              <a:buNone/>
            </a:pPr>
            <a:endParaRPr lang="ru-RU" sz="2400" dirty="0" smtClean="0">
              <a:solidFill>
                <a:schemeClr val="tx2"/>
              </a:solidFill>
            </a:endParaRPr>
          </a:p>
          <a:p>
            <a:pPr marL="0" lvl="1" indent="0" algn="ctr">
              <a:spcBef>
                <a:spcPct val="0"/>
              </a:spcBef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При адекватной коррекции могут быть подготовлены к обучению во вспомогательной школе </a:t>
            </a:r>
          </a:p>
          <a:p>
            <a:pPr marL="0" lvl="1" indent="0" algn="ctr">
              <a:spcBef>
                <a:spcPct val="0"/>
              </a:spcBef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(при длительной коррекции – к массовой школе)</a:t>
            </a:r>
          </a:p>
          <a:p>
            <a:endParaRPr lang="ru-RU" sz="2800" dirty="0" smtClean="0"/>
          </a:p>
          <a:p>
            <a:pPr>
              <a:buFontTx/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738434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38944" y="188640"/>
            <a:ext cx="8229600" cy="64087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ctr">
              <a:spcBef>
                <a:spcPct val="0"/>
              </a:spcBef>
              <a:buFontTx/>
              <a:buNone/>
            </a:pPr>
            <a:r>
              <a:rPr lang="ru-RU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Дети </a:t>
            </a:r>
            <a:r>
              <a:rPr lang="en-US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IV </a:t>
            </a:r>
            <a:r>
              <a:rPr lang="ru-RU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группы со </a:t>
            </a:r>
            <a:r>
              <a:rPr lang="ru-RU" sz="28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сверхтормозимостью</a:t>
            </a:r>
            <a:endParaRPr lang="ru-RU" sz="2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ctr">
              <a:spcBef>
                <a:spcPct val="0"/>
              </a:spcBef>
              <a:buFontTx/>
              <a:buNone/>
            </a:pPr>
            <a:endParaRPr lang="ru-RU" sz="2000" dirty="0" smtClean="0">
              <a:solidFill>
                <a:schemeClr val="tx2"/>
              </a:solidFill>
            </a:endParaRPr>
          </a:p>
          <a:p>
            <a:pPr marL="457200" indent="-457200" algn="ctr">
              <a:spcBef>
                <a:spcPct val="0"/>
              </a:spcBef>
              <a:buFontTx/>
              <a:buNone/>
            </a:pPr>
            <a:endParaRPr lang="ru-RU" sz="400" dirty="0" smtClean="0">
              <a:solidFill>
                <a:schemeClr val="tx2"/>
              </a:solidFill>
            </a:endParaRPr>
          </a:p>
          <a:p>
            <a:pPr lvl="1">
              <a:spcBef>
                <a:spcPct val="0"/>
              </a:spcBef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tx2"/>
                </a:solidFill>
              </a:rPr>
              <a:t>менее глубокий аутистический барьер</a:t>
            </a:r>
          </a:p>
          <a:p>
            <a:pPr lvl="1">
              <a:spcBef>
                <a:spcPct val="0"/>
              </a:spcBef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tx2"/>
                </a:solidFill>
              </a:rPr>
              <a:t>меньше патологии аффективной и сенсорной сфер</a:t>
            </a:r>
          </a:p>
          <a:p>
            <a:pPr lvl="1">
              <a:spcBef>
                <a:spcPct val="0"/>
              </a:spcBef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tx2"/>
                </a:solidFill>
              </a:rPr>
              <a:t>на первом плане - </a:t>
            </a:r>
            <a:r>
              <a:rPr lang="ru-RU" sz="2400" dirty="0" err="1" smtClean="0">
                <a:solidFill>
                  <a:schemeClr val="tx2"/>
                </a:solidFill>
              </a:rPr>
              <a:t>неврозоподобные</a:t>
            </a:r>
            <a:r>
              <a:rPr lang="ru-RU" sz="2400" dirty="0" smtClean="0">
                <a:solidFill>
                  <a:schemeClr val="tx2"/>
                </a:solidFill>
              </a:rPr>
              <a:t> расстройства: чрезвычайная </a:t>
            </a:r>
            <a:r>
              <a:rPr lang="ru-RU" sz="2400" dirty="0" err="1" smtClean="0">
                <a:solidFill>
                  <a:schemeClr val="tx2"/>
                </a:solidFill>
              </a:rPr>
              <a:t>тормозимость</a:t>
            </a:r>
            <a:r>
              <a:rPr lang="ru-RU" sz="2400" dirty="0" smtClean="0">
                <a:solidFill>
                  <a:schemeClr val="tx2"/>
                </a:solidFill>
              </a:rPr>
              <a:t>, робость, пугливость, усиливающие социальную </a:t>
            </a:r>
            <a:r>
              <a:rPr lang="ru-RU" sz="2400" dirty="0" err="1" smtClean="0">
                <a:solidFill>
                  <a:schemeClr val="tx2"/>
                </a:solidFill>
              </a:rPr>
              <a:t>дезадаптацию</a:t>
            </a:r>
            <a:endParaRPr lang="ru-RU" sz="2400" dirty="0" smtClean="0">
              <a:solidFill>
                <a:schemeClr val="tx2"/>
              </a:solidFill>
            </a:endParaRPr>
          </a:p>
          <a:p>
            <a:pPr lvl="1">
              <a:spcBef>
                <a:spcPct val="0"/>
              </a:spcBef>
              <a:buFont typeface="Wingdings" pitchFamily="2" charset="2"/>
              <a:buChar char="q"/>
            </a:pPr>
            <a:r>
              <a:rPr lang="ru-RU" sz="2400" dirty="0">
                <a:solidFill>
                  <a:schemeClr val="tx2"/>
                </a:solidFill>
              </a:rPr>
              <a:t>р</a:t>
            </a:r>
            <a:r>
              <a:rPr lang="ru-RU" sz="2400" dirty="0" smtClean="0">
                <a:solidFill>
                  <a:schemeClr val="tx2"/>
                </a:solidFill>
              </a:rPr>
              <a:t>азвернутая, менее штампованная речь</a:t>
            </a:r>
          </a:p>
          <a:p>
            <a:pPr lvl="1">
              <a:spcBef>
                <a:spcPct val="0"/>
              </a:spcBef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tx2"/>
                </a:solidFill>
              </a:rPr>
              <a:t>сохраняют постоянство среды за счет активного усвоения поведенческих штампов, формирующих образцы правильного социального поведения</a:t>
            </a:r>
          </a:p>
          <a:p>
            <a:pPr lvl="1">
              <a:spcBef>
                <a:spcPct val="0"/>
              </a:spcBef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tx2"/>
                </a:solidFill>
              </a:rPr>
              <a:t>стараются быть «хорошими», выполнять требования близких</a:t>
            </a:r>
          </a:p>
          <a:p>
            <a:pPr lvl="1">
              <a:spcBef>
                <a:spcPct val="0"/>
              </a:spcBef>
              <a:buFont typeface="Wingdings" pitchFamily="2" charset="2"/>
              <a:buChar char="q"/>
            </a:pPr>
            <a:r>
              <a:rPr lang="ru-RU" sz="2400" dirty="0">
                <a:solidFill>
                  <a:schemeClr val="tx2"/>
                </a:solidFill>
              </a:rPr>
              <a:t>д</a:t>
            </a:r>
            <a:r>
              <a:rPr lang="ru-RU" sz="2400" dirty="0" smtClean="0">
                <a:solidFill>
                  <a:schemeClr val="tx2"/>
                </a:solidFill>
              </a:rPr>
              <a:t>ети часто обнаруживают парциальную одаренность</a:t>
            </a:r>
          </a:p>
          <a:p>
            <a:pPr marL="457200" lvl="1" indent="0">
              <a:spcBef>
                <a:spcPct val="0"/>
              </a:spcBef>
              <a:buNone/>
            </a:pPr>
            <a:endParaRPr lang="ru-RU" sz="1050" dirty="0" smtClean="0">
              <a:solidFill>
                <a:schemeClr val="tx2"/>
              </a:solidFill>
            </a:endParaRPr>
          </a:p>
          <a:p>
            <a:pPr marL="457200" indent="-457200" algn="ctr">
              <a:spcBef>
                <a:spcPct val="0"/>
              </a:spcBef>
              <a:buFontTx/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Могут быть подготовлены к обучению в массовой школе, а в небольшой части случаев - обучаться в ней и без предварительной специальной подготовки.</a:t>
            </a:r>
            <a:endParaRPr lang="ru-RU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7079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686800" cy="838200"/>
          </a:xfrm>
        </p:spPr>
        <p:txBody>
          <a:bodyPr>
            <a:normAutofit fontScale="90000"/>
          </a:bodyPr>
          <a:lstStyle/>
          <a:p>
            <a:pPr algn="ctr">
              <a:lnSpc>
                <a:spcPct val="80000"/>
              </a:lnSpc>
            </a:pPr>
            <a:r>
              <a:rPr lang="ru-RU" sz="3100" dirty="0" smtClean="0">
                <a:effectLst/>
                <a:latin typeface="Arial" pitchFamily="34" charset="0"/>
                <a:cs typeface="Arial" pitchFamily="34" charset="0"/>
              </a:rPr>
              <a:t>Комплексная клинико-психолого-педагогическая коррекция </a:t>
            </a:r>
            <a:r>
              <a:rPr lang="ru-RU" sz="3100" dirty="0" err="1" smtClean="0">
                <a:effectLst/>
                <a:latin typeface="Arial" pitchFamily="34" charset="0"/>
                <a:cs typeface="Arial" pitchFamily="34" charset="0"/>
              </a:rPr>
              <a:t>рда</a:t>
            </a:r>
            <a:r>
              <a:rPr lang="ru-RU" sz="3100" dirty="0" smtClean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764704"/>
            <a:ext cx="8812088" cy="594928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80000"/>
              </a:lnSpc>
              <a:buFontTx/>
              <a:buNone/>
            </a:pPr>
            <a:endParaRPr lang="ru-RU" sz="8000" dirty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sz="7600" b="1" dirty="0"/>
              <a:t>1. Психологическая коррекция: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7600" dirty="0"/>
              <a:t>а) установление контакта со взрослыми;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7600" dirty="0"/>
              <a:t>б) смягчение общего фона сенсорного и эмоционального дискомфорта, тревоги,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7600" dirty="0"/>
              <a:t>страхов;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7600" dirty="0"/>
              <a:t>в) стимуляция психической активности, направленной на взаимодействие со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7600" dirty="0"/>
              <a:t>взрослыми и сверстниками;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7600" dirty="0"/>
              <a:t>г) формирование целенаправленного поведения;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7600" dirty="0"/>
              <a:t>д) преодоление отрицательных форм поведения: агрессии, негативизма,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7600" dirty="0"/>
              <a:t>расторможенности влечений</a:t>
            </a:r>
            <a:r>
              <a:rPr lang="ru-RU" sz="7600" dirty="0" smtClean="0"/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7600" dirty="0"/>
          </a:p>
          <a:p>
            <a:pPr marL="0" indent="0">
              <a:lnSpc>
                <a:spcPct val="80000"/>
              </a:lnSpc>
              <a:buNone/>
            </a:pPr>
            <a:r>
              <a:rPr lang="ru-RU" sz="7600" b="1" dirty="0"/>
              <a:t>2. Педагогическая коррекция РДА</a:t>
            </a:r>
            <a:r>
              <a:rPr lang="ru-RU" sz="7600" b="1" dirty="0" smtClean="0"/>
              <a:t>:</a:t>
            </a:r>
            <a:endParaRPr lang="ru-RU" sz="7600" b="1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7600" dirty="0"/>
              <a:t>а) формирование навыков самообслуживания;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7600" dirty="0"/>
              <a:t>в) пропедевтика обучения (коррекция специфического недоразвития восприятия,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7600" dirty="0"/>
              <a:t>моторики, внимания, речи; формирование навыков изобразительной деятельности</a:t>
            </a:r>
            <a:r>
              <a:rPr lang="ru-RU" sz="7600" dirty="0" smtClean="0"/>
              <a:t>).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7600" dirty="0"/>
          </a:p>
          <a:p>
            <a:pPr marL="0" indent="0">
              <a:lnSpc>
                <a:spcPct val="80000"/>
              </a:lnSpc>
              <a:buNone/>
            </a:pPr>
            <a:r>
              <a:rPr lang="ru-RU" sz="7600" b="1" dirty="0"/>
              <a:t>3. Медикаментозная коррекция РДА: </a:t>
            </a:r>
            <a:endParaRPr lang="ru-RU" sz="7600" b="1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7600" dirty="0" smtClean="0"/>
              <a:t>поддерживающая </a:t>
            </a:r>
            <a:r>
              <a:rPr lang="ru-RU" sz="7600" dirty="0"/>
              <a:t>психофармакологическая и общеукрепляющая терапия</a:t>
            </a:r>
            <a:r>
              <a:rPr lang="ru-RU" sz="7600" dirty="0" smtClean="0"/>
              <a:t>.</a:t>
            </a:r>
          </a:p>
          <a:p>
            <a:pPr marL="0" indent="0">
              <a:lnSpc>
                <a:spcPct val="80000"/>
              </a:lnSpc>
              <a:buNone/>
            </a:pPr>
            <a:endParaRPr lang="ru-RU" sz="7600" dirty="0"/>
          </a:p>
          <a:p>
            <a:pPr marL="0" indent="0">
              <a:lnSpc>
                <a:spcPct val="80000"/>
              </a:lnSpc>
              <a:buNone/>
            </a:pPr>
            <a:r>
              <a:rPr lang="ru-RU" sz="7600" b="1" dirty="0"/>
              <a:t>4. Работа с семьей: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7600" dirty="0"/>
              <a:t>а) психотерапия членов семьи;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7600" dirty="0"/>
              <a:t>б) ознакомление родителей с рядом психических особенностей ребенка;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7600" dirty="0"/>
              <a:t>в) составление индивидуальной программы воспитания и обучения аутичного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7600" dirty="0"/>
              <a:t>ребенка в домашних условиях;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7600" dirty="0"/>
              <a:t>г) обучение родителей методикам воспитания аутичного ребенка, организации </a:t>
            </a:r>
            <a:r>
              <a:rPr lang="ru-RU" sz="7600" dirty="0" smtClean="0"/>
              <a:t>его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7600" dirty="0" smtClean="0"/>
              <a:t>режима</a:t>
            </a:r>
            <a:r>
              <a:rPr lang="ru-RU" sz="7600" dirty="0"/>
              <a:t>, привитие навыков самообслуживания, подготовки к школе</a:t>
            </a:r>
            <a:r>
              <a:rPr lang="ru-RU" sz="7600" dirty="0">
                <a:solidFill>
                  <a:srgbClr val="000000"/>
                </a:solidFill>
              </a:rPr>
              <a:t>.</a:t>
            </a:r>
          </a:p>
          <a:p>
            <a:endParaRPr lang="ru-RU" sz="7600" dirty="0"/>
          </a:p>
        </p:txBody>
      </p:sp>
    </p:spTree>
    <p:extLst>
      <p:ext uri="{BB962C8B-B14F-4D97-AF65-F5344CB8AC3E}">
        <p14:creationId xmlns:p14="http://schemas.microsoft.com/office/powerpoint/2010/main" val="7823485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509120"/>
            <a:ext cx="8458200" cy="1222375"/>
          </a:xfrm>
        </p:spPr>
        <p:txBody>
          <a:bodyPr/>
          <a:lstStyle/>
          <a:p>
            <a:pPr algn="ctr"/>
            <a:r>
              <a:rPr lang="ru-RU" b="1" dirty="0" smtClean="0">
                <a:effectLst/>
              </a:rPr>
              <a:t>СПАСИБО ЗА ВНИМАНИЕ!</a:t>
            </a:r>
            <a:endParaRPr lang="ru-RU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74858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effectLst/>
              </a:rPr>
              <a:t>Распространенность РАС</a:t>
            </a:r>
            <a:endParaRPr lang="ru-RU" sz="3200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268760"/>
            <a:ext cx="8867328" cy="5400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По данным ВОЗ выявляются у 1 из 160 детей.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В связи с неоднозначными подходами к оценке </a:t>
            </a:r>
            <a:r>
              <a:rPr lang="ru-RU" dirty="0" smtClean="0"/>
              <a:t>аутистических </a:t>
            </a:r>
            <a:r>
              <a:rPr lang="ru-RU" dirty="0"/>
              <a:t>расстройств в разных странах </a:t>
            </a:r>
            <a:r>
              <a:rPr lang="ru-RU" dirty="0" smtClean="0"/>
              <a:t>распространенность </a:t>
            </a:r>
            <a:r>
              <a:rPr lang="ru-RU" dirty="0"/>
              <a:t>аутизма у детей колеблется от 4 до 26 случаев </a:t>
            </a:r>
            <a:r>
              <a:rPr lang="ru-RU" dirty="0" smtClean="0"/>
              <a:t>на </a:t>
            </a:r>
            <a:r>
              <a:rPr lang="ru-RU" dirty="0"/>
              <a:t>10 тыс. детского населения. </a:t>
            </a: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Распространенность  у </a:t>
            </a:r>
            <a:r>
              <a:rPr lang="ru-RU" dirty="0"/>
              <a:t>мальчиков в 4–4,5 раза выше, чем у девочек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Дети со значительным снижением интеллекта составляют 42% (</a:t>
            </a:r>
            <a:r>
              <a:rPr lang="en-US" dirty="0" smtClean="0"/>
              <a:t>IQ </a:t>
            </a:r>
            <a:r>
              <a:rPr lang="ru-RU" dirty="0" smtClean="0"/>
              <a:t>ниже 60 баллов).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147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Краснодарский край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В 2012 г. под наблюдением детских психиатров находится 751 ребенок с РАС, </a:t>
            </a:r>
          </a:p>
          <a:p>
            <a:pPr marL="0" indent="0" algn="ctr">
              <a:buNone/>
            </a:pPr>
            <a:r>
              <a:rPr lang="ru-RU" dirty="0" smtClean="0"/>
              <a:t>из них 587 мальчиков и 164 девочки.</a:t>
            </a:r>
          </a:p>
          <a:p>
            <a:pPr marL="0" indent="0" algn="ctr">
              <a:buNone/>
            </a:pPr>
            <a:r>
              <a:rPr lang="ru-RU" i="1" dirty="0" smtClean="0"/>
              <a:t>Для сравнения, в 1996 г. – под наблюдением находилось 37 детей.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403286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86800" cy="838200"/>
          </a:xfrm>
          <a:effectLst/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</a:rPr>
              <a:t>Расстройства аутистического спектра</a:t>
            </a:r>
            <a:endParaRPr lang="ru-RU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060848"/>
            <a:ext cx="8686800" cy="4525963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РАС – нарушения аффективно-эмоциональной сферы, приводящее к </a:t>
            </a:r>
            <a:r>
              <a:rPr lang="ru-RU" u="sng" dirty="0" smtClean="0"/>
              <a:t>искажению</a:t>
            </a:r>
            <a:r>
              <a:rPr lang="ru-RU" dirty="0" smtClean="0"/>
              <a:t> всех пропорций психического развития (т.е. эти варианты нарушений относятся к различным вариантам </a:t>
            </a:r>
            <a:r>
              <a:rPr lang="ru-RU" u="sng" dirty="0" smtClean="0"/>
              <a:t>искаженного развития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986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</a:rPr>
              <a:t>Причинные факторы возникновения Аутизма</a:t>
            </a:r>
            <a:endParaRPr lang="ru-RU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 smtClean="0"/>
              <a:t>Наследственность</a:t>
            </a:r>
          </a:p>
          <a:p>
            <a:pPr marL="0" indent="0" algn="ctr">
              <a:buNone/>
            </a:pPr>
            <a:r>
              <a:rPr lang="ru-RU" b="1" dirty="0" smtClean="0"/>
              <a:t>Перинатальная патология</a:t>
            </a:r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b="1" dirty="0" err="1" smtClean="0"/>
              <a:t>Коморбидные</a:t>
            </a:r>
            <a:r>
              <a:rPr lang="ru-RU" b="1" dirty="0" smtClean="0"/>
              <a:t> (сопутствующие) заболевания: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Синдром «ломкой» Х-хромосомы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Болезнь Дауна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Постнатальный герпетический энцефалит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Синдром </a:t>
            </a:r>
            <a:r>
              <a:rPr lang="ru-RU" dirty="0" err="1" smtClean="0"/>
              <a:t>Туретта</a:t>
            </a:r>
            <a:endParaRPr lang="ru-RU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Эпилептические припадки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89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86800" cy="838200"/>
          </a:xfrm>
        </p:spPr>
        <p:txBody>
          <a:bodyPr/>
          <a:lstStyle/>
          <a:p>
            <a:pPr algn="ctr"/>
            <a:r>
              <a:rPr lang="ru-RU" dirty="0" smtClean="0">
                <a:effectLst/>
              </a:rPr>
              <a:t>Ранние проявления Аутизма</a:t>
            </a:r>
            <a:endParaRPr lang="ru-RU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Ранний детский аутизм (РДА)</a:t>
            </a:r>
            <a:r>
              <a:rPr lang="ru-RU" dirty="0" smtClean="0"/>
              <a:t> –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психический </a:t>
            </a:r>
            <a:r>
              <a:rPr lang="ru-RU" dirty="0" err="1" smtClean="0"/>
              <a:t>дизонтогенез</a:t>
            </a:r>
            <a:r>
              <a:rPr lang="ru-RU" dirty="0" smtClean="0"/>
              <a:t> типа искаженного развития с преобладанием недоразвития</a:t>
            </a:r>
            <a:r>
              <a:rPr lang="en-US" dirty="0" smtClean="0"/>
              <a:t> </a:t>
            </a:r>
            <a:endParaRPr lang="ru-RU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более древних психических сфер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(инстинктов и низшей </a:t>
            </a:r>
            <a:r>
              <a:rPr lang="ru-RU" dirty="0" err="1" smtClean="0"/>
              <a:t>аффективности</a:t>
            </a:r>
            <a:r>
              <a:rPr lang="ru-RU" dirty="0" smtClean="0"/>
              <a:t>)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при своевременном или опережающем развитии познавательных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(механическая память, способность к обобщению, запас слов и т.п.)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7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/>
          <a:lstStyle/>
          <a:p>
            <a:pPr algn="ctr"/>
            <a:r>
              <a:rPr lang="ru-RU" dirty="0" smtClean="0">
                <a:effectLst/>
              </a:rPr>
              <a:t>Варианты </a:t>
            </a:r>
            <a:r>
              <a:rPr lang="ru-RU" dirty="0" err="1" smtClean="0">
                <a:effectLst/>
              </a:rPr>
              <a:t>рда</a:t>
            </a:r>
            <a:endParaRPr lang="ru-RU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53285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РДА  - сборная группа синдромов различного генеза у детей раннего и дошкольного возраста.</a:t>
            </a:r>
          </a:p>
          <a:p>
            <a:pPr marL="0" indent="0" algn="ctr">
              <a:buNone/>
            </a:pPr>
            <a:endParaRPr lang="ru-RU" sz="12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/>
              <a:t>Процессуальный (шизофренический).</a:t>
            </a:r>
          </a:p>
          <a:p>
            <a:pPr>
              <a:buFont typeface="Wingdings" panose="05000000000000000000" pitchFamily="2" charset="2"/>
              <a:buChar char="q"/>
            </a:pPr>
            <a:endParaRPr lang="ru-RU" sz="1400" b="1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err="1" smtClean="0"/>
              <a:t>Непроцессуальный</a:t>
            </a:r>
            <a:r>
              <a:rPr lang="ru-RU" b="1" dirty="0" smtClean="0"/>
              <a:t>: </a:t>
            </a:r>
          </a:p>
          <a:p>
            <a:pPr marL="1522413">
              <a:buFont typeface="Wingdings" panose="05000000000000000000" pitchFamily="2" charset="2"/>
              <a:buChar char="§"/>
            </a:pPr>
            <a:r>
              <a:rPr lang="ru-RU" dirty="0"/>
              <a:t>с</a:t>
            </a:r>
            <a:r>
              <a:rPr lang="ru-RU" dirty="0" smtClean="0"/>
              <a:t>индром </a:t>
            </a:r>
            <a:r>
              <a:rPr lang="ru-RU" dirty="0" err="1" smtClean="0"/>
              <a:t>Аспергера</a:t>
            </a:r>
            <a:r>
              <a:rPr lang="ru-RU" dirty="0" smtClean="0"/>
              <a:t>;</a:t>
            </a:r>
          </a:p>
          <a:p>
            <a:pPr marL="1522413">
              <a:buFont typeface="Wingdings" panose="05000000000000000000" pitchFamily="2" charset="2"/>
              <a:buChar char="§"/>
            </a:pPr>
            <a:r>
              <a:rPr lang="ru-RU" dirty="0"/>
              <a:t>с</a:t>
            </a:r>
            <a:r>
              <a:rPr lang="ru-RU" dirty="0" smtClean="0"/>
              <a:t>индром </a:t>
            </a:r>
            <a:r>
              <a:rPr lang="ru-RU" dirty="0" err="1" smtClean="0"/>
              <a:t>Каннера</a:t>
            </a:r>
            <a:r>
              <a:rPr lang="ru-RU" dirty="0" smtClean="0"/>
              <a:t>;</a:t>
            </a:r>
          </a:p>
          <a:p>
            <a:pPr marL="1522413">
              <a:buFont typeface="Wingdings" panose="05000000000000000000" pitchFamily="2" charset="2"/>
              <a:buChar char="§"/>
            </a:pPr>
            <a:r>
              <a:rPr lang="ru-RU" dirty="0"/>
              <a:t>о</a:t>
            </a:r>
            <a:r>
              <a:rPr lang="ru-RU" dirty="0" smtClean="0"/>
              <a:t>рганический (соматогенный) вариант;</a:t>
            </a:r>
          </a:p>
          <a:p>
            <a:pPr marL="1522413">
              <a:buFont typeface="Wingdings" panose="05000000000000000000" pitchFamily="2" charset="2"/>
              <a:buChar char="§"/>
            </a:pPr>
            <a:r>
              <a:rPr lang="ru-RU" dirty="0" smtClean="0"/>
              <a:t>психогенный вариант.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03870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/>
          <a:lstStyle/>
          <a:p>
            <a:pPr algn="ctr"/>
            <a:r>
              <a:rPr lang="ru-RU" dirty="0" smtClean="0">
                <a:effectLst/>
              </a:rPr>
              <a:t>Процессуальный вариант РДА</a:t>
            </a:r>
            <a:endParaRPr lang="ru-RU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4"/>
            <a:ext cx="8686800" cy="5733256"/>
          </a:xfrm>
        </p:spPr>
        <p:txBody>
          <a:bodyPr>
            <a:normAutofit fontScale="92500" lnSpcReduction="20000"/>
          </a:bodyPr>
          <a:lstStyle/>
          <a:p>
            <a:pPr indent="0" algn="ctr">
              <a:spcBef>
                <a:spcPts val="0"/>
              </a:spcBef>
              <a:buNone/>
            </a:pPr>
            <a:r>
              <a:rPr lang="ru-RU" dirty="0" smtClean="0"/>
              <a:t>Важным </a:t>
            </a:r>
            <a:r>
              <a:rPr lang="ru-RU" b="1" dirty="0" smtClean="0"/>
              <a:t>диагностическим признаком </a:t>
            </a:r>
            <a:r>
              <a:rPr lang="ru-RU" dirty="0" smtClean="0"/>
              <a:t>является </a:t>
            </a:r>
          </a:p>
          <a:p>
            <a:pPr indent="0" algn="ctr">
              <a:spcBef>
                <a:spcPts val="0"/>
              </a:spcBef>
              <a:buNone/>
            </a:pPr>
            <a:r>
              <a:rPr lang="ru-RU" dirty="0" smtClean="0"/>
              <a:t>хотя </a:t>
            </a:r>
            <a:r>
              <a:rPr lang="ru-RU" dirty="0"/>
              <a:t>бы кратковременный период нормального психического развития, предшествующий возникновению аутизма</a:t>
            </a:r>
            <a:endParaRPr lang="ru-RU" dirty="0" smtClean="0"/>
          </a:p>
          <a:p>
            <a:pPr marL="633413" indent="-290513">
              <a:buFont typeface="Wingdings" panose="05000000000000000000" pitchFamily="2" charset="2"/>
              <a:buChar char="q"/>
            </a:pPr>
            <a:r>
              <a:rPr lang="ru-RU" dirty="0" smtClean="0"/>
              <a:t>отгороженность </a:t>
            </a:r>
            <a:r>
              <a:rPr lang="ru-RU" dirty="0"/>
              <a:t>от внешнего </a:t>
            </a:r>
            <a:r>
              <a:rPr lang="ru-RU" dirty="0" smtClean="0"/>
              <a:t>мира;</a:t>
            </a:r>
          </a:p>
          <a:p>
            <a:pPr indent="11113">
              <a:buFont typeface="Wingdings" panose="05000000000000000000" pitchFamily="2" charset="2"/>
              <a:buChar char="q"/>
            </a:pPr>
            <a:r>
              <a:rPr lang="ru-RU" dirty="0" smtClean="0"/>
              <a:t>диссоциация </a:t>
            </a:r>
            <a:r>
              <a:rPr lang="ru-RU" dirty="0"/>
              <a:t>психических </a:t>
            </a:r>
            <a:r>
              <a:rPr lang="ru-RU" dirty="0" smtClean="0"/>
              <a:t>процессов</a:t>
            </a:r>
            <a:r>
              <a:rPr lang="ru-RU" dirty="0"/>
              <a:t>;</a:t>
            </a:r>
            <a:endParaRPr lang="ru-RU" dirty="0" smtClean="0"/>
          </a:p>
          <a:p>
            <a:pPr indent="11113">
              <a:buFont typeface="Wingdings" panose="05000000000000000000" pitchFamily="2" charset="2"/>
              <a:buChar char="q"/>
            </a:pPr>
            <a:r>
              <a:rPr lang="ru-RU" dirty="0" smtClean="0"/>
              <a:t>погружение </a:t>
            </a:r>
            <a:r>
              <a:rPr lang="ru-RU" dirty="0"/>
              <a:t>в мир внутренних болезненных </a:t>
            </a:r>
            <a:r>
              <a:rPr lang="ru-RU" dirty="0" smtClean="0"/>
              <a:t>переживаний</a:t>
            </a:r>
            <a:r>
              <a:rPr lang="ru-RU" dirty="0"/>
              <a:t>;</a:t>
            </a:r>
            <a:endParaRPr lang="ru-RU" dirty="0" smtClean="0"/>
          </a:p>
          <a:p>
            <a:pPr indent="11113">
              <a:buFont typeface="Wingdings" panose="05000000000000000000" pitchFamily="2" charset="2"/>
              <a:buChar char="q"/>
            </a:pPr>
            <a:r>
              <a:rPr lang="ru-RU" dirty="0" smtClean="0"/>
              <a:t>поведение отличается причудливостью</a:t>
            </a:r>
            <a:r>
              <a:rPr lang="ru-RU" dirty="0"/>
              <a:t>, </a:t>
            </a:r>
            <a:r>
              <a:rPr lang="ru-RU" dirty="0" smtClean="0"/>
              <a:t>вычурностью;</a:t>
            </a:r>
          </a:p>
          <a:p>
            <a:pPr indent="11113">
              <a:buFont typeface="Wingdings" panose="05000000000000000000" pitchFamily="2" charset="2"/>
              <a:buChar char="q"/>
            </a:pPr>
            <a:r>
              <a:rPr lang="ru-RU" u="sng" dirty="0" err="1" smtClean="0"/>
              <a:t>прогредиентность</a:t>
            </a:r>
            <a:r>
              <a:rPr lang="ru-RU" dirty="0"/>
              <a:t> </a:t>
            </a:r>
            <a:r>
              <a:rPr lang="ru-RU" dirty="0" smtClean="0"/>
              <a:t>(</a:t>
            </a:r>
            <a:r>
              <a:rPr lang="ru-RU" dirty="0"/>
              <a:t>углубление вялости, </a:t>
            </a:r>
            <a:r>
              <a:rPr lang="ru-RU" dirty="0" err="1" smtClean="0"/>
              <a:t>аспонтанность</a:t>
            </a:r>
            <a:r>
              <a:rPr lang="ru-RU" dirty="0" smtClean="0"/>
              <a:t>, эмоциональное снижение, </a:t>
            </a:r>
            <a:r>
              <a:rPr lang="ru-RU" dirty="0"/>
              <a:t>распад речи, регресс поведения с утратой приобретенных </a:t>
            </a:r>
            <a:r>
              <a:rPr lang="ru-RU" dirty="0" smtClean="0"/>
              <a:t>навыков).</a:t>
            </a:r>
            <a:endParaRPr lang="ru-RU" dirty="0"/>
          </a:p>
          <a:p>
            <a:pPr indent="11113">
              <a:buFont typeface="Wingdings" panose="05000000000000000000" pitchFamily="2" charset="2"/>
              <a:buChar char="q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6840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86800" cy="838200"/>
          </a:xfrm>
        </p:spPr>
        <p:txBody>
          <a:bodyPr/>
          <a:lstStyle/>
          <a:p>
            <a:pPr algn="ctr"/>
            <a:r>
              <a:rPr lang="ru-RU" dirty="0" smtClean="0">
                <a:effectLst/>
              </a:rPr>
              <a:t>Синдром </a:t>
            </a:r>
            <a:r>
              <a:rPr lang="ru-RU" dirty="0" err="1" smtClean="0">
                <a:effectLst/>
              </a:rPr>
              <a:t>кАННЕРА</a:t>
            </a:r>
            <a:endParaRPr lang="ru-RU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5472608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3400" b="1" dirty="0"/>
              <a:t>Признаки РДА появляются к </a:t>
            </a:r>
            <a:r>
              <a:rPr lang="ru-RU" sz="3400" b="1" dirty="0" smtClean="0"/>
              <a:t>1 году жизни:</a:t>
            </a:r>
            <a:endParaRPr lang="ru-RU" sz="3400" b="1" dirty="0"/>
          </a:p>
          <a:p>
            <a:pPr lvl="0">
              <a:buFont typeface="Wingdings" panose="05000000000000000000" pitchFamily="2" charset="2"/>
              <a:buChar char="q"/>
            </a:pPr>
            <a:r>
              <a:rPr lang="ru-RU" sz="3400" dirty="0"/>
              <a:t>отсутствует «комплекс оживления» на 3 месяце жизни при контакте с матерью;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sz="3400" dirty="0"/>
              <a:t>первая улыбка не адресуется близкому человеку;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sz="3400" dirty="0"/>
              <a:t>узнавание близких происходит к 6-7 </a:t>
            </a:r>
            <a:r>
              <a:rPr lang="ru-RU" sz="3400" dirty="0" smtClean="0"/>
              <a:t>месяцам (2-3 </a:t>
            </a:r>
            <a:r>
              <a:rPr lang="ru-RU" sz="3400" dirty="0"/>
              <a:t>месяца – норма</a:t>
            </a:r>
            <a:r>
              <a:rPr lang="ru-RU" sz="3400" dirty="0" smtClean="0"/>
              <a:t>);</a:t>
            </a:r>
            <a:endParaRPr lang="ru-RU" sz="3400" dirty="0"/>
          </a:p>
          <a:p>
            <a:pPr lvl="0">
              <a:buFont typeface="Wingdings" panose="05000000000000000000" pitchFamily="2" charset="2"/>
              <a:buChar char="q"/>
            </a:pPr>
            <a:r>
              <a:rPr lang="ru-RU" sz="3400" dirty="0"/>
              <a:t>наибольшая привязанность к одному из родственников позже на 5 месяцев (к году жизни);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sz="3400" dirty="0"/>
              <a:t>на первом году жизни выявляется отгороженность не только от людей, но и от окружающего в целом; не тянутся к погремушке, не реагируют мимикой на ее звук;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sz="3400" dirty="0"/>
              <a:t>расстройства сна, аппетита, отсутствие реакции на физический дискомфорт;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sz="3400" dirty="0"/>
              <a:t>задержка речи, интеллектуальная недостаточность разной глубины.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70935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430</TotalTime>
  <Words>1133</Words>
  <Application>Microsoft Office PowerPoint</Application>
  <PresentationFormat>Экран (4:3)</PresentationFormat>
  <Paragraphs>169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Расстройства аутистического спектра у дошкольников: МедицинскиЙ И ПЕДАГОГИЧЕСКИЙ АСПЕКТЫ.</vt:lpstr>
      <vt:lpstr>Распространенность РАС</vt:lpstr>
      <vt:lpstr>Краснодарский край</vt:lpstr>
      <vt:lpstr>Расстройства аутистического спектра</vt:lpstr>
      <vt:lpstr>Причинные факторы возникновения Аутизма</vt:lpstr>
      <vt:lpstr>Ранние проявления Аутизма</vt:lpstr>
      <vt:lpstr>Варианты рда</vt:lpstr>
      <vt:lpstr>Процессуальный вариант РДА</vt:lpstr>
      <vt:lpstr>Синдром кАННЕРА</vt:lpstr>
      <vt:lpstr>Вариант Аспергера</vt:lpstr>
      <vt:lpstr>Органический (соматогенный) аутизм </vt:lpstr>
      <vt:lpstr>Психогенный аутизм </vt:lpstr>
      <vt:lpstr> Клинико-психологическая классификация  (по характеру и степени нарушений взаимодействия  с внешней средой и типу самого аутизма)  (по Никольской О.С.) </vt:lpstr>
      <vt:lpstr>Презентация PowerPoint</vt:lpstr>
      <vt:lpstr>Презентация PowerPoint</vt:lpstr>
      <vt:lpstr>Презентация PowerPoint</vt:lpstr>
      <vt:lpstr>Презентация PowerPoint</vt:lpstr>
      <vt:lpstr>Комплексная клинико-психолого-педагогическая коррекция рда 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 Foxy</dc:creator>
  <cp:lastModifiedBy>Маргарита К</cp:lastModifiedBy>
  <cp:revision>32</cp:revision>
  <dcterms:created xsi:type="dcterms:W3CDTF">2015-05-11T12:26:05Z</dcterms:created>
  <dcterms:modified xsi:type="dcterms:W3CDTF">2015-05-13T13:26:13Z</dcterms:modified>
</cp:coreProperties>
</file>